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78" r:id="rId5"/>
    <p:sldId id="275" r:id="rId6"/>
    <p:sldId id="279" r:id="rId7"/>
    <p:sldId id="276" r:id="rId8"/>
    <p:sldId id="277" r:id="rId9"/>
    <p:sldId id="280" r:id="rId10"/>
    <p:sldId id="281" r:id="rId11"/>
  </p:sldIdLst>
  <p:sldSz cx="12192000" cy="6858000"/>
  <p:notesSz cx="6858000" cy="9144000"/>
  <p:embeddedFontLst>
    <p:embeddedFont>
      <p:font typeface="Noto Sans" panose="020B0502040504020204" pitchFamily="34" charset="0"/>
      <p:regular r:id="rId12"/>
      <p:bold r:id="rId13"/>
      <p:italic r:id="rId14"/>
      <p:boldItalic r:id="rId15"/>
    </p:embeddedFont>
  </p:embeddedFontLst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8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7A3B78-E9A1-B34F-A617-118B2D5529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9A9C3-5E9B-F94F-AF28-CD3D589B4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445" y="1996302"/>
            <a:ext cx="9144000" cy="293174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6760D-D7A2-604C-9340-EDCCEF33A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45" y="4928050"/>
            <a:ext cx="9144000" cy="12036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91C2-97DD-4E41-9037-F42D3A36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445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04FE6-1AC7-7E4B-8037-87D4D72A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23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6C15B97-F1B3-4B9B-A0DA-D3A623642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6890" y="230557"/>
            <a:ext cx="1611279" cy="19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E0E668-970A-4E4A-93B1-C34806D07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413" b="19849"/>
          <a:stretch/>
        </p:blipFill>
        <p:spPr>
          <a:xfrm>
            <a:off x="0" y="0"/>
            <a:ext cx="12192000" cy="36853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ECC6-D5D0-3E40-8E62-70314571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83" y="3920836"/>
            <a:ext cx="5159818" cy="225612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182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5F52E-1F6B-9041-B4CD-23CC83E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82" y="235526"/>
            <a:ext cx="5159818" cy="3214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3C822B-012F-8546-B018-851A0543F5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56" y="3920836"/>
            <a:ext cx="5159818" cy="2256127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3948980-A932-4E4D-963E-F3A4B6098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9" y="373019"/>
            <a:ext cx="712870" cy="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8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0AB005-3189-5E43-9F91-F38DC8077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32"/>
          <a:stretch/>
        </p:blipFill>
        <p:spPr>
          <a:xfrm>
            <a:off x="0" y="269631"/>
            <a:ext cx="12192000" cy="6588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5F52E-1F6B-9041-B4CD-23CC83E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17506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ECC6-D5D0-3E40-8E62-70314571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825625"/>
            <a:ext cx="10175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68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9F02294-F220-4964-BD9F-6491ED91CF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0284" y="364331"/>
            <a:ext cx="737401" cy="9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44DBEE-772A-EE47-B58F-C0086718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32"/>
          <a:stretch/>
        </p:blipFill>
        <p:spPr>
          <a:xfrm>
            <a:off x="0" y="269631"/>
            <a:ext cx="12192000" cy="658836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F17D4784-D3AD-8949-92BE-CC37927EF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707" t="6335" r="11593" b="5111"/>
          <a:stretch/>
        </p:blipFill>
        <p:spPr>
          <a:xfrm>
            <a:off x="11363062" y="365125"/>
            <a:ext cx="731759" cy="902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5F52E-1F6B-9041-B4CD-23CC83E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17506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68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295851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726CE6-C8CB-714B-BF53-841D99FCD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932"/>
          <a:stretch/>
        </p:blipFill>
        <p:spPr>
          <a:xfrm>
            <a:off x="0" y="269631"/>
            <a:ext cx="12192000" cy="65883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68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D1CC1D1-BB41-44C1-BF7E-1C3199E33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0284" y="364331"/>
            <a:ext cx="737401" cy="9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0AB005-3189-5E43-9F91-F38DC807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5F52E-1F6B-9041-B4CD-23CC83E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6875181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ECC6-D5D0-3E40-8E62-70314571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825625"/>
            <a:ext cx="538542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68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779A0F-1F61-BC4C-A431-3B9BDF18FA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8012" y="1301308"/>
            <a:ext cx="5055042" cy="50550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611D681-AA26-43DE-822E-A7E83469E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9" y="373019"/>
            <a:ext cx="712870" cy="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2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0AB005-3189-5E43-9F91-F38DC807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5F52E-1F6B-9041-B4CD-23CC83E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687518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ECC6-D5D0-3E40-8E62-70314571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825625"/>
            <a:ext cx="538542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68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779A0F-1F61-BC4C-A431-3B9BDF18FA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8012" y="1301308"/>
            <a:ext cx="5055042" cy="50550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6BEC0DB-9FDC-47DB-83EA-B8EF828121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9" y="373019"/>
            <a:ext cx="712870" cy="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0AB005-3189-5E43-9F91-F38DC807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5F52E-1F6B-9041-B4CD-23CC83E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055" y="365125"/>
            <a:ext cx="6903554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ECC6-D5D0-3E40-8E62-70314571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180" y="1825625"/>
            <a:ext cx="538542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918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779A0F-1F61-BC4C-A431-3B9BDF18FA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527" y="1571171"/>
            <a:ext cx="5043941" cy="5043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RO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53760B7-2025-4F6E-BE86-CEE3A1D79B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0284" y="364331"/>
            <a:ext cx="737401" cy="9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0AB005-3189-5E43-9F91-F38DC807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5F52E-1F6B-9041-B4CD-23CC83E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055" y="365125"/>
            <a:ext cx="690355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ECC6-D5D0-3E40-8E62-70314571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180" y="1825625"/>
            <a:ext cx="538542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9180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779A0F-1F61-BC4C-A431-3B9BDF18FA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527" y="1571171"/>
            <a:ext cx="5043941" cy="5043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RO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E330D25-1309-46AD-8164-8CB61AE127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9" y="373019"/>
            <a:ext cx="712870" cy="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6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E0E668-970A-4E4A-93B1-C34806D07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125" r="33125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ECC6-D5D0-3E40-8E62-70314571D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59" y="415636"/>
            <a:ext cx="6246168" cy="576132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4EBA8-AA0B-BA4C-99EF-AE04039A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359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R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272B2-9999-1847-B968-A74949A9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5620" y="6356350"/>
            <a:ext cx="906379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28B9CC74-DF06-1D48-A865-CD34E6F9EAAD}" type="slidenum">
              <a:rPr lang="en-RO" smtClean="0"/>
              <a:pPr/>
              <a:t>‹#›</a:t>
            </a:fld>
            <a:endParaRPr lang="en-R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5F52E-1F6B-9041-B4CD-23CC83E8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5636"/>
            <a:ext cx="3449782" cy="379614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RO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2166DC4-1927-4772-9629-E2A7D461DE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0284" y="364331"/>
            <a:ext cx="737401" cy="9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4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57C51-922A-8340-A5D2-1860B795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466E1-89E7-AF4E-9816-18370005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C3389-1B3F-4740-BC04-DD0DA7F68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D0E0-A169-B14C-9976-7037E300911C}" type="datetimeFigureOut">
              <a:rPr lang="en-RO" smtClean="0"/>
              <a:t>9/4/23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2906E-B12C-7448-8A94-3D6A3E211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A2778-5C5A-1941-8755-004BB670E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CC74-DF06-1D48-A865-CD34E6F9EAA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98147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1" r:id="rId5"/>
    <p:sldLayoutId id="2147483654" r:id="rId6"/>
    <p:sldLayoutId id="2147483652" r:id="rId7"/>
    <p:sldLayoutId id="2147483653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E10A-0A12-6504-6C32-49B9FDF81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Japan Tyre Masterclass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3128-A91E-A604-0729-B8AE0F780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Sponsor Packages</a:t>
            </a:r>
            <a:endParaRPr lang="en-F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5CCFE33-CC31-71C6-1ADC-FC46C4E9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112" y="6492875"/>
            <a:ext cx="874888" cy="365125"/>
          </a:xfrm>
        </p:spPr>
        <p:txBody>
          <a:bodyPr/>
          <a:lstStyle/>
          <a:p>
            <a:fld id="{AE12624A-FBE9-1647-907E-E5E101C70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5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067917-62F1-E947-C21F-5FEDCC2C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55" y="164042"/>
            <a:ext cx="8779934" cy="989542"/>
          </a:xfrm>
        </p:spPr>
        <p:txBody>
          <a:bodyPr>
            <a:normAutofit fontScale="90000"/>
          </a:bodyPr>
          <a:lstStyle/>
          <a:p>
            <a:r>
              <a:rPr lang="en-US" dirty="0"/>
              <a:t>Host Sponsorship – 1 only - </a:t>
            </a:r>
            <a:r>
              <a:rPr lang="en-US" dirty="0">
                <a:solidFill>
                  <a:srgbClr val="C00000"/>
                </a:solidFill>
              </a:rPr>
              <a:t>SOLD</a:t>
            </a:r>
            <a:r>
              <a:rPr lang="en-US" dirty="0"/>
              <a:t> </a:t>
            </a:r>
            <a:endParaRPr lang="en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8F882C-AB15-7AEB-8225-B3C1CD172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39" y="1871662"/>
            <a:ext cx="4971346" cy="4667250"/>
          </a:xfrm>
        </p:spPr>
        <p:txBody>
          <a:bodyPr/>
          <a:lstStyle/>
          <a:p>
            <a:r>
              <a:rPr lang="en-US" sz="2400" dirty="0"/>
              <a:t>Provides venue.</a:t>
            </a:r>
          </a:p>
          <a:p>
            <a:r>
              <a:rPr lang="en-US" sz="2400" dirty="0"/>
              <a:t>Caters lunch and coffee breaks.</a:t>
            </a:r>
          </a:p>
          <a:p>
            <a:r>
              <a:rPr lang="en-US" sz="2400" dirty="0"/>
              <a:t>Actively assists in marketing to</a:t>
            </a:r>
          </a:p>
          <a:p>
            <a:pPr lvl="1"/>
            <a:r>
              <a:rPr lang="en-US" sz="1900" dirty="0"/>
              <a:t>Tire Manufacturers</a:t>
            </a:r>
          </a:p>
          <a:p>
            <a:pPr lvl="1"/>
            <a:r>
              <a:rPr lang="en-US" sz="1900" dirty="0"/>
              <a:t>Downstream companies such as wholesale, fleet companies etc</a:t>
            </a:r>
          </a:p>
          <a:p>
            <a:pPr lvl="1"/>
            <a:r>
              <a:rPr lang="en-US" sz="1900" dirty="0"/>
              <a:t>Other interested groups eg </a:t>
            </a:r>
            <a:r>
              <a:rPr lang="en-US" sz="1900" dirty="0" err="1"/>
              <a:t>Jatma</a:t>
            </a:r>
            <a:r>
              <a:rPr lang="en-US" sz="1900" dirty="0"/>
              <a:t>.</a:t>
            </a:r>
            <a:endParaRPr lang="en-US" dirty="0"/>
          </a:p>
          <a:p>
            <a:pPr lvl="1"/>
            <a:endParaRPr lang="en-FR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B0B5C5B-1C53-05DE-86BA-FC391EB0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444" y="6356350"/>
            <a:ext cx="874888" cy="365125"/>
          </a:xfrm>
        </p:spPr>
        <p:txBody>
          <a:bodyPr/>
          <a:lstStyle/>
          <a:p>
            <a:fld id="{AE12624A-FBE9-1647-907E-E5E101C7082F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86FBDA-3F7B-7872-AEC8-F2A8AEE1A4A2}"/>
              </a:ext>
            </a:extLst>
          </p:cNvPr>
          <p:cNvSpPr txBox="1">
            <a:spLocks/>
          </p:cNvSpPr>
          <p:nvPr/>
        </p:nvSpPr>
        <p:spPr>
          <a:xfrm>
            <a:off x="5298722" y="1480608"/>
            <a:ext cx="4971346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lvl="1"/>
            <a:endParaRPr lang="en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8D70E-AA77-09EC-A86F-F57EF8B2E7CF}"/>
              </a:ext>
            </a:extLst>
          </p:cNvPr>
          <p:cNvSpPr txBox="1"/>
          <p:nvPr/>
        </p:nvSpPr>
        <p:spPr>
          <a:xfrm>
            <a:off x="440264" y="1101653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Sponsor’s role</a:t>
            </a:r>
            <a:endParaRPr lang="en-FR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B3B84-3CF7-B289-5744-288386C4C0C3}"/>
              </a:ext>
            </a:extLst>
          </p:cNvPr>
          <p:cNvSpPr txBox="1"/>
          <p:nvPr/>
        </p:nvSpPr>
        <p:spPr>
          <a:xfrm>
            <a:off x="6317541" y="1127619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Sponsor Benefits</a:t>
            </a:r>
            <a:endParaRPr lang="en-FR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ECFAA9-C66E-97EA-8BB5-5D0F01105BEE}"/>
              </a:ext>
            </a:extLst>
          </p:cNvPr>
          <p:cNvSpPr txBox="1">
            <a:spLocks/>
          </p:cNvSpPr>
          <p:nvPr/>
        </p:nvSpPr>
        <p:spPr>
          <a:xfrm>
            <a:off x="5870222" y="1871662"/>
            <a:ext cx="4971346" cy="2869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Visible role in growing the market for everybody.</a:t>
            </a:r>
          </a:p>
          <a:p>
            <a:r>
              <a:rPr lang="en-US" sz="2400" dirty="0"/>
              <a:t>May give opening introduction at the course.</a:t>
            </a:r>
          </a:p>
          <a:p>
            <a:r>
              <a:rPr lang="en-US" sz="2400" dirty="0"/>
              <a:t>Logo recognition on publicity emails, on website, social media and in-classroom signage.</a:t>
            </a:r>
          </a:p>
          <a:p>
            <a:r>
              <a:rPr lang="en-US" sz="2400" dirty="0"/>
              <a:t>Flyer distribution at event.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2CD45-7112-4D80-2B77-44DE86391AE6}"/>
              </a:ext>
            </a:extLst>
          </p:cNvPr>
          <p:cNvSpPr txBox="1"/>
          <p:nvPr/>
        </p:nvSpPr>
        <p:spPr>
          <a:xfrm>
            <a:off x="3095271" y="4970589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Esprit de Corps</a:t>
            </a:r>
            <a:endParaRPr lang="en-FR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AD357-4679-7420-1A4B-FA88255A7BEF}"/>
              </a:ext>
            </a:extLst>
          </p:cNvPr>
          <p:cNvSpPr txBox="1"/>
          <p:nvPr/>
        </p:nvSpPr>
        <p:spPr>
          <a:xfrm>
            <a:off x="871360" y="5433020"/>
            <a:ext cx="835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In keeping with the Rain Alliance’s policy the training is strictly IP and Vendor neutral. Any vendor specific activities must take place after hours.</a:t>
            </a: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E5689-68BA-0317-885D-DB0D1C62F842}"/>
              </a:ext>
            </a:extLst>
          </p:cNvPr>
          <p:cNvSpPr txBox="1">
            <a:spLocks/>
          </p:cNvSpPr>
          <p:nvPr/>
        </p:nvSpPr>
        <p:spPr>
          <a:xfrm>
            <a:off x="11317112" y="6492875"/>
            <a:ext cx="87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RO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12624A-FBE9-1647-907E-E5E101C708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4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50BED6-3A44-E9BD-6EC4-CC1AC8475C07}"/>
              </a:ext>
            </a:extLst>
          </p:cNvPr>
          <p:cNvSpPr txBox="1">
            <a:spLocks/>
          </p:cNvSpPr>
          <p:nvPr/>
        </p:nvSpPr>
        <p:spPr>
          <a:xfrm>
            <a:off x="172155" y="164042"/>
            <a:ext cx="8779934" cy="98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Reception Sponsor - $3500, 1 Only</a:t>
            </a:r>
            <a:endParaRPr lang="en-F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0CACB3-0846-152F-86A7-F663C31255F2}"/>
              </a:ext>
            </a:extLst>
          </p:cNvPr>
          <p:cNvSpPr txBox="1">
            <a:spLocks/>
          </p:cNvSpPr>
          <p:nvPr/>
        </p:nvSpPr>
        <p:spPr>
          <a:xfrm>
            <a:off x="246239" y="1871662"/>
            <a:ext cx="4971346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Fee defrays cost of Reception</a:t>
            </a:r>
          </a:p>
          <a:p>
            <a:r>
              <a:rPr lang="en-US" sz="2400" dirty="0"/>
              <a:t>Actively assists in marketing to their regional clients especially</a:t>
            </a:r>
          </a:p>
          <a:p>
            <a:pPr lvl="1"/>
            <a:r>
              <a:rPr lang="en-US" sz="1900" dirty="0"/>
              <a:t>Tire Manufacturers</a:t>
            </a:r>
          </a:p>
          <a:p>
            <a:pPr lvl="1"/>
            <a:r>
              <a:rPr lang="en-US" sz="1900" dirty="0"/>
              <a:t>Downstream companies such as wholesale, fleet companies etc</a:t>
            </a:r>
          </a:p>
          <a:p>
            <a:endParaRPr lang="en-US" dirty="0"/>
          </a:p>
          <a:p>
            <a:pPr lvl="1"/>
            <a:endParaRPr lang="en-FR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BB62C67-A9EB-D59A-9C68-3C087319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444" y="6356350"/>
            <a:ext cx="874888" cy="365125"/>
          </a:xfrm>
        </p:spPr>
        <p:txBody>
          <a:bodyPr/>
          <a:lstStyle/>
          <a:p>
            <a:fld id="{AE12624A-FBE9-1647-907E-E5E101C7082F}" type="slidenum">
              <a:rPr lang="en-US" smtClean="0"/>
              <a:t>3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2251D1-F950-7726-EBB0-774155542996}"/>
              </a:ext>
            </a:extLst>
          </p:cNvPr>
          <p:cNvSpPr txBox="1">
            <a:spLocks/>
          </p:cNvSpPr>
          <p:nvPr/>
        </p:nvSpPr>
        <p:spPr>
          <a:xfrm>
            <a:off x="5298722" y="1480608"/>
            <a:ext cx="4971346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lvl="1"/>
            <a:endParaRPr lang="en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9FD61-4C45-6998-9B82-FB96F9461740}"/>
              </a:ext>
            </a:extLst>
          </p:cNvPr>
          <p:cNvSpPr txBox="1"/>
          <p:nvPr/>
        </p:nvSpPr>
        <p:spPr>
          <a:xfrm>
            <a:off x="440264" y="1101653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Sponsor’s role</a:t>
            </a:r>
            <a:endParaRPr lang="en-FR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078666-BA54-6ECC-B927-0997B9F38491}"/>
              </a:ext>
            </a:extLst>
          </p:cNvPr>
          <p:cNvSpPr txBox="1"/>
          <p:nvPr/>
        </p:nvSpPr>
        <p:spPr>
          <a:xfrm>
            <a:off x="6148207" y="1127619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Sponsor Benefits</a:t>
            </a:r>
            <a:endParaRPr lang="en-FR" sz="28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47498AE-3ACB-2FAE-B006-B4A935CA728F}"/>
              </a:ext>
            </a:extLst>
          </p:cNvPr>
          <p:cNvSpPr txBox="1">
            <a:spLocks/>
          </p:cNvSpPr>
          <p:nvPr/>
        </p:nvSpPr>
        <p:spPr>
          <a:xfrm>
            <a:off x="5700888" y="1871662"/>
            <a:ext cx="4971346" cy="2869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Logo recognition in-classroom signage and on course printed material</a:t>
            </a:r>
          </a:p>
          <a:p>
            <a:r>
              <a:rPr lang="en-US" sz="2400" dirty="0"/>
              <a:t>May attend the evening reception, 2 people.</a:t>
            </a:r>
          </a:p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D02BAE-2F61-6F11-C252-B5AD43B94FAF}"/>
              </a:ext>
            </a:extLst>
          </p:cNvPr>
          <p:cNvSpPr txBox="1"/>
          <p:nvPr/>
        </p:nvSpPr>
        <p:spPr>
          <a:xfrm>
            <a:off x="3095271" y="4970589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Esprit de Corps</a:t>
            </a:r>
            <a:endParaRPr lang="en-FR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89AF89-E382-D1EE-78DA-DAA839027C0E}"/>
              </a:ext>
            </a:extLst>
          </p:cNvPr>
          <p:cNvSpPr txBox="1"/>
          <p:nvPr/>
        </p:nvSpPr>
        <p:spPr>
          <a:xfrm>
            <a:off x="871360" y="5433020"/>
            <a:ext cx="835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In keeping with the Rain Alliance’s policy the training is strictly IP and Vendor neutral. Any vendor specific activities must take place after hours.</a:t>
            </a:r>
            <a:endParaRPr lang="en-FR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F2F6FD7-4758-724F-1BA6-6EBEE79EF7EA}"/>
              </a:ext>
            </a:extLst>
          </p:cNvPr>
          <p:cNvSpPr>
            <a:spLocks noGrp="1"/>
          </p:cNvSpPr>
          <p:nvPr/>
        </p:nvSpPr>
        <p:spPr>
          <a:xfrm>
            <a:off x="11317112" y="6507163"/>
            <a:ext cx="87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RO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12624A-FBE9-1647-907E-E5E101C708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1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EF732E-840F-ED92-D4E8-8A9BF830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55" y="164042"/>
            <a:ext cx="8779934" cy="989542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Sponsor - $2500, 5 Only</a:t>
            </a:r>
            <a:endParaRPr lang="en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6868CB-ABD9-2240-1818-D94CF0BA8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39" y="1871662"/>
            <a:ext cx="4971346" cy="4667250"/>
          </a:xfrm>
        </p:spPr>
        <p:txBody>
          <a:bodyPr/>
          <a:lstStyle/>
          <a:p>
            <a:r>
              <a:rPr lang="en-US" sz="2400" dirty="0"/>
              <a:t>Bring 3 students from client base to attend the course</a:t>
            </a:r>
          </a:p>
          <a:p>
            <a:pPr lvl="1"/>
            <a:r>
              <a:rPr lang="en-US" sz="2000" dirty="0"/>
              <a:t>Note target audience is Tyre companies</a:t>
            </a:r>
          </a:p>
          <a:p>
            <a:r>
              <a:rPr lang="en-US" sz="2400" dirty="0"/>
              <a:t>Actively assists in marketing to their regional clients especially</a:t>
            </a:r>
          </a:p>
          <a:p>
            <a:pPr lvl="1"/>
            <a:r>
              <a:rPr lang="en-US" sz="1900" dirty="0"/>
              <a:t>Tire Manufacturers</a:t>
            </a:r>
          </a:p>
          <a:p>
            <a:pPr lvl="1"/>
            <a:r>
              <a:rPr lang="en-US" sz="1900" dirty="0"/>
              <a:t>Downstream companies such as wholesale, fleet companies etc</a:t>
            </a:r>
          </a:p>
          <a:p>
            <a:pPr lvl="1"/>
            <a:r>
              <a:rPr lang="en-US" sz="1900" dirty="0"/>
              <a:t>Other interested groups eg </a:t>
            </a:r>
            <a:r>
              <a:rPr lang="en-US" sz="1900" dirty="0" err="1"/>
              <a:t>Jatma</a:t>
            </a:r>
            <a:r>
              <a:rPr lang="en-US" sz="1900" dirty="0"/>
              <a:t>.</a:t>
            </a:r>
          </a:p>
          <a:p>
            <a:endParaRPr lang="en-US" dirty="0"/>
          </a:p>
          <a:p>
            <a:pPr lvl="1"/>
            <a:endParaRPr lang="en-FR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310F53-670C-687A-0C10-9C4ADA7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444" y="6356350"/>
            <a:ext cx="874888" cy="365125"/>
          </a:xfrm>
        </p:spPr>
        <p:txBody>
          <a:bodyPr/>
          <a:lstStyle/>
          <a:p>
            <a:fld id="{AE12624A-FBE9-1647-907E-E5E101C7082F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B63B54-149B-11F6-57D2-438FF8010CA6}"/>
              </a:ext>
            </a:extLst>
          </p:cNvPr>
          <p:cNvSpPr txBox="1">
            <a:spLocks/>
          </p:cNvSpPr>
          <p:nvPr/>
        </p:nvSpPr>
        <p:spPr>
          <a:xfrm>
            <a:off x="5298722" y="1480608"/>
            <a:ext cx="4971346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lvl="1"/>
            <a:endParaRPr lang="en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5A1C2-2D17-34B1-98FF-43FEDDAF3B14}"/>
              </a:ext>
            </a:extLst>
          </p:cNvPr>
          <p:cNvSpPr txBox="1"/>
          <p:nvPr/>
        </p:nvSpPr>
        <p:spPr>
          <a:xfrm>
            <a:off x="440264" y="1101653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Sponsor’s role</a:t>
            </a:r>
            <a:endParaRPr lang="en-FR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DB812-C3AC-793F-4DA4-4FC858549FA0}"/>
              </a:ext>
            </a:extLst>
          </p:cNvPr>
          <p:cNvSpPr txBox="1"/>
          <p:nvPr/>
        </p:nvSpPr>
        <p:spPr>
          <a:xfrm>
            <a:off x="6127039" y="1127619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Sponsor Benefits</a:t>
            </a:r>
            <a:endParaRPr lang="en-FR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8442F2-2F23-E545-AEBE-A726387C4BAB}"/>
              </a:ext>
            </a:extLst>
          </p:cNvPr>
          <p:cNvSpPr txBox="1">
            <a:spLocks/>
          </p:cNvSpPr>
          <p:nvPr/>
        </p:nvSpPr>
        <p:spPr>
          <a:xfrm>
            <a:off x="5679720" y="1871662"/>
            <a:ext cx="4971346" cy="2869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Sponsorship includes 3 seats.</a:t>
            </a:r>
          </a:p>
          <a:p>
            <a:r>
              <a:rPr lang="en-US" sz="2400" dirty="0"/>
              <a:t>Logo recognition in-classroom signage and on course printed material</a:t>
            </a:r>
          </a:p>
          <a:p>
            <a:r>
              <a:rPr lang="en-US" sz="2400" dirty="0"/>
              <a:t>May attend the evening reception, 1 person.</a:t>
            </a:r>
          </a:p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DD5C17-B42E-F5EE-D0D7-BB180D71B9A1}"/>
              </a:ext>
            </a:extLst>
          </p:cNvPr>
          <p:cNvSpPr txBox="1"/>
          <p:nvPr/>
        </p:nvSpPr>
        <p:spPr>
          <a:xfrm>
            <a:off x="3476271" y="5431651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Esprit de Corps</a:t>
            </a:r>
            <a:endParaRPr lang="en-FR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9D2EEA-1A08-A033-173A-188F52B678BA}"/>
              </a:ext>
            </a:extLst>
          </p:cNvPr>
          <p:cNvSpPr txBox="1"/>
          <p:nvPr/>
        </p:nvSpPr>
        <p:spPr>
          <a:xfrm>
            <a:off x="1211793" y="5752107"/>
            <a:ext cx="835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In keeping with the Rain Alliance’s policy the training is strictly IP and Vendor neutral. Any vendor specific activities must take place after hours.</a:t>
            </a: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7BC7-5C0D-8E83-C4E7-D60F35D0F6F9}"/>
              </a:ext>
            </a:extLst>
          </p:cNvPr>
          <p:cNvSpPr txBox="1">
            <a:spLocks/>
          </p:cNvSpPr>
          <p:nvPr/>
        </p:nvSpPr>
        <p:spPr>
          <a:xfrm>
            <a:off x="11317112" y="6492875"/>
            <a:ext cx="87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RO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12624A-FBE9-1647-907E-E5E101C708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203B4E2-DBCA-7400-8B0F-AA1D684A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55" y="164042"/>
            <a:ext cx="8779934" cy="989542"/>
          </a:xfrm>
        </p:spPr>
        <p:txBody>
          <a:bodyPr/>
          <a:lstStyle/>
          <a:p>
            <a:r>
              <a:rPr lang="en-US" dirty="0"/>
              <a:t>Print Sponsor -  $2000, 1 only</a:t>
            </a:r>
            <a:endParaRPr lang="en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77C831-7F81-8B06-B4FA-95409723E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39" y="1871662"/>
            <a:ext cx="4971346" cy="4667250"/>
          </a:xfrm>
        </p:spPr>
        <p:txBody>
          <a:bodyPr/>
          <a:lstStyle/>
          <a:p>
            <a:r>
              <a:rPr lang="en-US" sz="2400" dirty="0"/>
              <a:t>Defrays cost of printing</a:t>
            </a:r>
          </a:p>
          <a:p>
            <a:r>
              <a:rPr lang="en-US" sz="2400" dirty="0"/>
              <a:t>Actively assists in marketing to their regional clients especially</a:t>
            </a:r>
          </a:p>
          <a:p>
            <a:pPr lvl="1"/>
            <a:r>
              <a:rPr lang="en-US" sz="1900" dirty="0"/>
              <a:t>Tire Manufacturers</a:t>
            </a:r>
          </a:p>
          <a:p>
            <a:pPr lvl="1"/>
            <a:r>
              <a:rPr lang="en-US" sz="1900" dirty="0"/>
              <a:t>Downstream companies such as wholesale, fleet companies etc.</a:t>
            </a:r>
          </a:p>
          <a:p>
            <a:endParaRPr lang="en-US" dirty="0"/>
          </a:p>
          <a:p>
            <a:pPr lvl="1"/>
            <a:endParaRPr lang="en-FR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BF9FDCA-D8C8-7098-16B7-6451ADBB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4444" y="6356350"/>
            <a:ext cx="874888" cy="365125"/>
          </a:xfrm>
        </p:spPr>
        <p:txBody>
          <a:bodyPr/>
          <a:lstStyle/>
          <a:p>
            <a:fld id="{AE12624A-FBE9-1647-907E-E5E101C7082F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CBCDB-F4CB-3EF5-3FF8-3C8E169EACEE}"/>
              </a:ext>
            </a:extLst>
          </p:cNvPr>
          <p:cNvSpPr txBox="1"/>
          <p:nvPr/>
        </p:nvSpPr>
        <p:spPr>
          <a:xfrm>
            <a:off x="440264" y="1101653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Sponsor’s role</a:t>
            </a:r>
            <a:endParaRPr lang="en-FR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05C34-4FFC-864D-A742-E17185ABBAB1}"/>
              </a:ext>
            </a:extLst>
          </p:cNvPr>
          <p:cNvSpPr txBox="1"/>
          <p:nvPr/>
        </p:nvSpPr>
        <p:spPr>
          <a:xfrm>
            <a:off x="6000039" y="1127619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Sponsor Benefits</a:t>
            </a:r>
            <a:endParaRPr lang="en-FR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FC9361-2A09-6F66-6D3F-2394CFC6921C}"/>
              </a:ext>
            </a:extLst>
          </p:cNvPr>
          <p:cNvSpPr txBox="1">
            <a:spLocks/>
          </p:cNvSpPr>
          <p:nvPr/>
        </p:nvSpPr>
        <p:spPr>
          <a:xfrm>
            <a:off x="5552720" y="1871662"/>
            <a:ext cx="4971346" cy="2869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Logo recognition in-classroom signage and on course printed material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0B3558-6535-6F00-94A1-E57C0C22083B}"/>
              </a:ext>
            </a:extLst>
          </p:cNvPr>
          <p:cNvSpPr txBox="1"/>
          <p:nvPr/>
        </p:nvSpPr>
        <p:spPr>
          <a:xfrm>
            <a:off x="3095271" y="4970589"/>
            <a:ext cx="364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Esprit de Corps</a:t>
            </a:r>
            <a:endParaRPr lang="en-FR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BC95B-2EFE-644A-9B9C-C0CD00564538}"/>
              </a:ext>
            </a:extLst>
          </p:cNvPr>
          <p:cNvSpPr txBox="1"/>
          <p:nvPr/>
        </p:nvSpPr>
        <p:spPr>
          <a:xfrm>
            <a:off x="871360" y="5433020"/>
            <a:ext cx="835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In keeping with the Rain Alliance’s policy the training is strictly IP and Vendor neutral. Any vendor specific activities must take place after hours.</a:t>
            </a:r>
            <a:endParaRPr lang="en-FR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3F5C72E-A3C5-6126-AC01-BD95E3EB6CA1}"/>
              </a:ext>
            </a:extLst>
          </p:cNvPr>
          <p:cNvSpPr>
            <a:spLocks noGrp="1"/>
          </p:cNvSpPr>
          <p:nvPr/>
        </p:nvSpPr>
        <p:spPr>
          <a:xfrm>
            <a:off x="11317112" y="6488642"/>
            <a:ext cx="87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RO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12624A-FBE9-1647-907E-E5E101C708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3FDD-50CC-B5F3-1495-8B7374FE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by sponsor type</a:t>
            </a:r>
            <a:endParaRPr lang="en-F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3479DC-ED08-8382-BC20-8594067D5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986331"/>
              </p:ext>
            </p:extLst>
          </p:nvPr>
        </p:nvGraphicFramePr>
        <p:xfrm>
          <a:off x="497946" y="2217207"/>
          <a:ext cx="1009597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282">
                  <a:extLst>
                    <a:ext uri="{9D8B030D-6E8A-4147-A177-3AD203B41FA5}">
                      <a16:colId xmlns:a16="http://schemas.microsoft.com/office/drawing/2014/main" val="2983658764"/>
                    </a:ext>
                  </a:extLst>
                </a:gridCol>
                <a:gridCol w="1442282">
                  <a:extLst>
                    <a:ext uri="{9D8B030D-6E8A-4147-A177-3AD203B41FA5}">
                      <a16:colId xmlns:a16="http://schemas.microsoft.com/office/drawing/2014/main" val="3208983372"/>
                    </a:ext>
                  </a:extLst>
                </a:gridCol>
                <a:gridCol w="1442282">
                  <a:extLst>
                    <a:ext uri="{9D8B030D-6E8A-4147-A177-3AD203B41FA5}">
                      <a16:colId xmlns:a16="http://schemas.microsoft.com/office/drawing/2014/main" val="3284915003"/>
                    </a:ext>
                  </a:extLst>
                </a:gridCol>
                <a:gridCol w="1442282">
                  <a:extLst>
                    <a:ext uri="{9D8B030D-6E8A-4147-A177-3AD203B41FA5}">
                      <a16:colId xmlns:a16="http://schemas.microsoft.com/office/drawing/2014/main" val="1061652525"/>
                    </a:ext>
                  </a:extLst>
                </a:gridCol>
                <a:gridCol w="1442282">
                  <a:extLst>
                    <a:ext uri="{9D8B030D-6E8A-4147-A177-3AD203B41FA5}">
                      <a16:colId xmlns:a16="http://schemas.microsoft.com/office/drawing/2014/main" val="4150607893"/>
                    </a:ext>
                  </a:extLst>
                </a:gridCol>
                <a:gridCol w="1442282">
                  <a:extLst>
                    <a:ext uri="{9D8B030D-6E8A-4147-A177-3AD203B41FA5}">
                      <a16:colId xmlns:a16="http://schemas.microsoft.com/office/drawing/2014/main" val="1141814461"/>
                    </a:ext>
                  </a:extLst>
                </a:gridCol>
                <a:gridCol w="1442282">
                  <a:extLst>
                    <a:ext uri="{9D8B030D-6E8A-4147-A177-3AD203B41FA5}">
                      <a16:colId xmlns:a16="http://schemas.microsoft.com/office/drawing/2014/main" val="1871054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Sponsor	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marketing material	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In-classroom signage	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 slides	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Distribute Flyer at event	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event report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 Reception</a:t>
                      </a:r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57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Course developer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Instructor + 1</a:t>
                      </a:r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26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Host Sponsor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people</a:t>
                      </a:r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268239"/>
                  </a:ext>
                </a:extLst>
              </a:tr>
              <a:tr h="526840">
                <a:tc>
                  <a:txBody>
                    <a:bodyPr/>
                    <a:lstStyle/>
                    <a:p>
                      <a:r>
                        <a:rPr lang="en-US" dirty="0"/>
                        <a:t>Reception Sponsor	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People</a:t>
                      </a:r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0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Sponsor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Person</a:t>
                      </a:r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8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Print Sponsor</a:t>
                      </a:r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2269"/>
                  </a:ext>
                </a:extLst>
              </a:tr>
            </a:tbl>
          </a:graphicData>
        </a:graphic>
      </p:graphicFrame>
      <p:sp>
        <p:nvSpPr>
          <p:cNvPr id="6" name="Smiley Face 5">
            <a:extLst>
              <a:ext uri="{FF2B5EF4-FFF2-40B4-BE49-F238E27FC236}">
                <a16:creationId xmlns:a16="http://schemas.microsoft.com/office/drawing/2014/main" id="{75CF4D0F-9827-BF2C-EBEA-4379C189BC5E}"/>
              </a:ext>
            </a:extLst>
          </p:cNvPr>
          <p:cNvSpPr/>
          <p:nvPr/>
        </p:nvSpPr>
        <p:spPr>
          <a:xfrm>
            <a:off x="2406728" y="3503084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0983C47A-7B47-31F5-0DFD-3D261FF35EDB}"/>
              </a:ext>
            </a:extLst>
          </p:cNvPr>
          <p:cNvSpPr/>
          <p:nvPr/>
        </p:nvSpPr>
        <p:spPr>
          <a:xfrm>
            <a:off x="3776212" y="3503084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AC70DBB1-348B-47B4-9B25-7416F7B9580E}"/>
              </a:ext>
            </a:extLst>
          </p:cNvPr>
          <p:cNvSpPr/>
          <p:nvPr/>
        </p:nvSpPr>
        <p:spPr>
          <a:xfrm>
            <a:off x="5145696" y="3503084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8E545A63-99E2-D764-1144-DAAA3730ECCF}"/>
              </a:ext>
            </a:extLst>
          </p:cNvPr>
          <p:cNvSpPr/>
          <p:nvPr/>
        </p:nvSpPr>
        <p:spPr>
          <a:xfrm>
            <a:off x="6701445" y="3503084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7533FF44-D746-F740-60E6-D4B2780A1AD3}"/>
              </a:ext>
            </a:extLst>
          </p:cNvPr>
          <p:cNvSpPr/>
          <p:nvPr/>
        </p:nvSpPr>
        <p:spPr>
          <a:xfrm>
            <a:off x="8092095" y="3503084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76CEE119-A489-BC2A-C6CD-0B92B1FAB2B6}"/>
              </a:ext>
            </a:extLst>
          </p:cNvPr>
          <p:cNvSpPr/>
          <p:nvPr/>
        </p:nvSpPr>
        <p:spPr>
          <a:xfrm>
            <a:off x="8092095" y="4176817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2CBC7B1-B568-8988-621E-929582BC0613}"/>
              </a:ext>
            </a:extLst>
          </p:cNvPr>
          <p:cNvSpPr/>
          <p:nvPr/>
        </p:nvSpPr>
        <p:spPr>
          <a:xfrm>
            <a:off x="6701445" y="4154167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F5D46CAD-A6BE-FA68-ECD6-EB81B81E581B}"/>
              </a:ext>
            </a:extLst>
          </p:cNvPr>
          <p:cNvSpPr/>
          <p:nvPr/>
        </p:nvSpPr>
        <p:spPr>
          <a:xfrm>
            <a:off x="5145696" y="4185917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F71A68AE-9D44-5B10-FDE9-14674A727A06}"/>
              </a:ext>
            </a:extLst>
          </p:cNvPr>
          <p:cNvSpPr/>
          <p:nvPr/>
        </p:nvSpPr>
        <p:spPr>
          <a:xfrm>
            <a:off x="3776212" y="4154167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E3A58E40-6D18-0D42-8100-C43441482A35}"/>
              </a:ext>
            </a:extLst>
          </p:cNvPr>
          <p:cNvSpPr/>
          <p:nvPr/>
        </p:nvSpPr>
        <p:spPr>
          <a:xfrm>
            <a:off x="2402575" y="4145170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8DF6F64E-3180-599C-38F7-BCCB83300346}"/>
              </a:ext>
            </a:extLst>
          </p:cNvPr>
          <p:cNvSpPr/>
          <p:nvPr/>
        </p:nvSpPr>
        <p:spPr>
          <a:xfrm>
            <a:off x="3776212" y="4788961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id="{6D375F71-9E03-3704-8A3A-1A1B5FCE0DCE}"/>
              </a:ext>
            </a:extLst>
          </p:cNvPr>
          <p:cNvSpPr/>
          <p:nvPr/>
        </p:nvSpPr>
        <p:spPr>
          <a:xfrm>
            <a:off x="5156279" y="4784081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D8439796-5A19-F9FD-D56D-78972369A9A2}"/>
              </a:ext>
            </a:extLst>
          </p:cNvPr>
          <p:cNvSpPr/>
          <p:nvPr/>
        </p:nvSpPr>
        <p:spPr>
          <a:xfrm>
            <a:off x="3776212" y="5423755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A70E7150-826A-9C45-AA91-52EDD3528127}"/>
              </a:ext>
            </a:extLst>
          </p:cNvPr>
          <p:cNvSpPr/>
          <p:nvPr/>
        </p:nvSpPr>
        <p:spPr>
          <a:xfrm>
            <a:off x="5156279" y="5441218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8" name="Smiley Face 37">
            <a:extLst>
              <a:ext uri="{FF2B5EF4-FFF2-40B4-BE49-F238E27FC236}">
                <a16:creationId xmlns:a16="http://schemas.microsoft.com/office/drawing/2014/main" id="{2C49C900-01BD-CE01-92DB-2BB6BBC7669C}"/>
              </a:ext>
            </a:extLst>
          </p:cNvPr>
          <p:cNvSpPr/>
          <p:nvPr/>
        </p:nvSpPr>
        <p:spPr>
          <a:xfrm>
            <a:off x="5156279" y="6096231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70B9137A-C229-B0ED-3236-6E853FFB1162}"/>
              </a:ext>
            </a:extLst>
          </p:cNvPr>
          <p:cNvSpPr/>
          <p:nvPr/>
        </p:nvSpPr>
        <p:spPr>
          <a:xfrm>
            <a:off x="3776212" y="6096231"/>
            <a:ext cx="565150" cy="469900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4276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74D9-075D-F85D-2BAF-F6D05770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Reception Attendance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4E7E-1C5C-F79A-DC48-CEC52D28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students</a:t>
            </a:r>
          </a:p>
          <a:p>
            <a:r>
              <a:rPr lang="en-US" dirty="0"/>
              <a:t>Any RAIN Alliance staff present</a:t>
            </a:r>
          </a:p>
          <a:p>
            <a:r>
              <a:rPr lang="en-US" dirty="0"/>
              <a:t>All course instructors</a:t>
            </a:r>
          </a:p>
          <a:p>
            <a:r>
              <a:rPr lang="en-US" dirty="0"/>
              <a:t>Host and reception sponsors may send 2 people to participate in the reception.</a:t>
            </a:r>
          </a:p>
          <a:p>
            <a:r>
              <a:rPr lang="en-US" dirty="0"/>
              <a:t>Student sponsors may send 1 person to participate in the reception.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60493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I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7F"/>
      </a:accent1>
      <a:accent2>
        <a:srgbClr val="00AEE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N Alliance Template v2" id="{310A9700-ADC1-4BAC-A237-733B9548D29F}" vid="{39AEBEF4-AF44-426D-B5D4-FBF49B8D74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10260A7BC7543B6B3BA7FFFA6EDBE" ma:contentTypeVersion="16" ma:contentTypeDescription="Create a new document." ma:contentTypeScope="" ma:versionID="d8a6ab46aa3904c37fcedf0069d41f91">
  <xsd:schema xmlns:xsd="http://www.w3.org/2001/XMLSchema" xmlns:xs="http://www.w3.org/2001/XMLSchema" xmlns:p="http://schemas.microsoft.com/office/2006/metadata/properties" xmlns:ns2="7b3d2c7f-a450-4f48-a92b-2e433f23381f" xmlns:ns3="5bef1def-15e8-4ab5-b448-e80d5b59e56b" xmlns:ns4="4b2fc3e3-4049-4520-9bc5-99ad76a257ee" targetNamespace="http://schemas.microsoft.com/office/2006/metadata/properties" ma:root="true" ma:fieldsID="292739c96c8319ca637cd7c26545139f" ns2:_="" ns3:_="" ns4:_="">
    <xsd:import namespace="7b3d2c7f-a450-4f48-a92b-2e433f23381f"/>
    <xsd:import namespace="5bef1def-15e8-4ab5-b448-e80d5b59e56b"/>
    <xsd:import namespace="4b2fc3e3-4049-4520-9bc5-99ad76a25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d2c7f-a450-4f48-a92b-2e433f233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d8eb733-7c8b-4a73-aed2-3a4473d23f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f1def-15e8-4ab5-b448-e80d5b59e5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fc3e3-4049-4520-9bc5-99ad76a257e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bd7e72e-919c-42b7-8bc1-d3126c441fe5}" ma:internalName="TaxCatchAll" ma:showField="CatchAllData" ma:web="5bef1def-15e8-4ab5-b448-e80d5b59e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3d2c7f-a450-4f48-a92b-2e433f23381f">
      <Terms xmlns="http://schemas.microsoft.com/office/infopath/2007/PartnerControls"/>
    </lcf76f155ced4ddcb4097134ff3c332f>
    <TaxCatchAll xmlns="4b2fc3e3-4049-4520-9bc5-99ad76a257ee" xsi:nil="true"/>
  </documentManagement>
</p:properties>
</file>

<file path=customXml/itemProps1.xml><?xml version="1.0" encoding="utf-8"?>
<ds:datastoreItem xmlns:ds="http://schemas.openxmlformats.org/officeDocument/2006/customXml" ds:itemID="{DE4D7FAB-E7F1-48EF-97D9-F797ACAB544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b3d2c7f-a450-4f48-a92b-2e433f23381f"/>
    <ds:schemaRef ds:uri="5bef1def-15e8-4ab5-b448-e80d5b59e56b"/>
    <ds:schemaRef ds:uri="4b2fc3e3-4049-4520-9bc5-99ad76a257ee"/>
  </ds:schemaRefs>
</ds:datastoreItem>
</file>

<file path=customXml/itemProps2.xml><?xml version="1.0" encoding="utf-8"?>
<ds:datastoreItem xmlns:ds="http://schemas.openxmlformats.org/officeDocument/2006/customXml" ds:itemID="{2F78CD86-854F-4757-B706-89CAA75796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D4FE43-D9A8-40DD-B01E-B8F701AE970F}">
  <ds:schemaRefs>
    <ds:schemaRef ds:uri="http://schemas.microsoft.com/office/2006/metadata/properties"/>
    <ds:schemaRef ds:uri="http://www.w3.org/2000/xmlns/"/>
    <ds:schemaRef ds:uri="7b3d2c7f-a450-4f48-a92b-2e433f23381f"/>
    <ds:schemaRef ds:uri="http://schemas.microsoft.com/office/infopath/2007/PartnerControls"/>
    <ds:schemaRef ds:uri="4b2fc3e3-4049-4520-9bc5-99ad76a257ee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RAIN Alliance Template v2 (002)</Template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Japan Tyre Masterclass</vt:lpstr>
      <vt:lpstr>Host Sponsorship – 1 only - SOLD </vt:lpstr>
      <vt:lpstr>PowerPoint Presentation</vt:lpstr>
      <vt:lpstr>Student Sponsor - $2500, 5 Only</vt:lpstr>
      <vt:lpstr>Print Sponsor -  $2000, 1 only</vt:lpstr>
      <vt:lpstr>Benefit by sponsor type</vt:lpstr>
      <vt:lpstr>Reception Attendance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Joyce</dc:creator>
  <cp:lastModifiedBy>George Greenlee</cp:lastModifiedBy>
  <cp:revision>22</cp:revision>
  <dcterms:created xsi:type="dcterms:W3CDTF">2022-02-03T15:49:44Z</dcterms:created>
  <dcterms:modified xsi:type="dcterms:W3CDTF">2023-09-04T14:19:38Z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0x0101001CA10260A7BC7543B6B3BA7FFFA6EDBE</vt:lpwstr>
  </property>
</Properties>
</file>